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553" r:id="rId26"/>
    <p:sldMasterId id="2147485579" r:id="rId27"/>
  </p:sldMasterIdLst>
  <p:notesMasterIdLst>
    <p:notesMasterId r:id="rId38"/>
  </p:notesMasterIdLst>
  <p:handoutMasterIdLst>
    <p:handoutMasterId r:id="rId39"/>
  </p:handoutMasterIdLst>
  <p:sldIdLst>
    <p:sldId id="256" r:id="rId28"/>
    <p:sldId id="315" r:id="rId29"/>
    <p:sldId id="342" r:id="rId30"/>
    <p:sldId id="346" r:id="rId31"/>
    <p:sldId id="348" r:id="rId32"/>
    <p:sldId id="349" r:id="rId33"/>
    <p:sldId id="345" r:id="rId34"/>
    <p:sldId id="347" r:id="rId35"/>
    <p:sldId id="344" r:id="rId36"/>
    <p:sldId id="350" r:id="rId37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3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567">
          <p15:clr>
            <a:srgbClr val="A4A3A4"/>
          </p15:clr>
        </p15:guide>
        <p15:guide id="4" pos="51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007AC2"/>
    <a:srgbClr val="0064B5"/>
    <a:srgbClr val="66D5F7"/>
    <a:srgbClr val="D1E391"/>
    <a:srgbClr val="051932"/>
    <a:srgbClr val="0067CD"/>
    <a:srgbClr val="BFBFBF"/>
    <a:srgbClr val="9BCDFF"/>
    <a:srgbClr val="5AC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87657" autoAdjust="0"/>
  </p:normalViewPr>
  <p:slideViewPr>
    <p:cSldViewPr snapToGrid="0" showGuides="1">
      <p:cViewPr varScale="1">
        <p:scale>
          <a:sx n="102" d="100"/>
          <a:sy n="102" d="100"/>
        </p:scale>
        <p:origin x="-1920" y="-96"/>
      </p:cViewPr>
      <p:guideLst>
        <p:guide orient="horz" pos="433"/>
        <p:guide orient="horz" pos="3888"/>
        <p:guide pos="567"/>
        <p:guide pos="5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Master" Target="slideMasters/slideMaster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7.xml"/><Relationship Id="rId42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Master" Target="slideMasters/slideMaster2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6" y="1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35F65-9152-7749-86C4-A7BD336972FE}" type="datetimeFigureOut">
              <a:rPr lang="en-US" smtClean="0"/>
              <a:pPr/>
              <a:t>11-Nov-13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6" y="9428584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FF51-58C0-804C-B33B-47678B4A4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27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6" y="1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8D241-0AB7-BC44-80E8-F0A20AF46E9E}" type="datetimeFigureOut">
              <a:rPr lang="en-US"/>
              <a:pPr/>
              <a:t>11-Nov-13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10" y="4715152"/>
            <a:ext cx="5335270" cy="4466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6" y="9428584"/>
            <a:ext cx="2889938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143C0-4F23-B545-9533-520B5A87CA1E}" type="slidenum">
              <a:rPr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6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16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164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GB" dirty="0" smtClean="0"/>
              <a:t>e.g. stop cycling, measure the width of the road, send a message or fill in a form on a website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164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404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374835" y="2428193"/>
            <a:ext cx="6394330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371600" y="3465218"/>
            <a:ext cx="6400800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65138"/>
            <a:ext cx="2168737" cy="9676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-899557" y="5567249"/>
            <a:ext cx="10043557" cy="1290751"/>
          </a:xfrm>
          <a:custGeom>
            <a:avLst/>
            <a:gdLst/>
            <a:ahLst/>
            <a:cxnLst/>
            <a:rect l="l" t="t" r="r" b="b"/>
            <a:pathLst>
              <a:path w="10043557" h="1290751">
                <a:moveTo>
                  <a:pt x="8132411" y="0"/>
                </a:moveTo>
                <a:cubicBezTo>
                  <a:pt x="8583764" y="0"/>
                  <a:pt x="9032446" y="11434"/>
                  <a:pt x="9478183" y="34029"/>
                </a:cubicBezTo>
                <a:lnTo>
                  <a:pt x="10043557" y="69857"/>
                </a:lnTo>
                <a:lnTo>
                  <a:pt x="10043557" y="1290751"/>
                </a:lnTo>
                <a:lnTo>
                  <a:pt x="0" y="1290751"/>
                </a:lnTo>
                <a:lnTo>
                  <a:pt x="125788" y="1248403"/>
                </a:lnTo>
                <a:cubicBezTo>
                  <a:pt x="2649168" y="437759"/>
                  <a:pt x="5339667" y="0"/>
                  <a:pt x="8132411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3"/>
          <p:cNvSpPr/>
          <p:nvPr/>
        </p:nvSpPr>
        <p:spPr bwMode="invGray">
          <a:xfrm flipH="1">
            <a:off x="3488221" y="4204197"/>
            <a:ext cx="5655779" cy="2653803"/>
          </a:xfrm>
          <a:custGeom>
            <a:avLst/>
            <a:gdLst/>
            <a:ahLst/>
            <a:cxnLst/>
            <a:rect l="l" t="t" r="r" b="b"/>
            <a:pathLst>
              <a:path w="5655779" h="2653803">
                <a:moveTo>
                  <a:pt x="0" y="0"/>
                </a:moveTo>
                <a:lnTo>
                  <a:pt x="0" y="2653803"/>
                </a:lnTo>
                <a:lnTo>
                  <a:pt x="5655779" y="2653803"/>
                </a:lnTo>
                <a:lnTo>
                  <a:pt x="5368634" y="2452474"/>
                </a:lnTo>
                <a:cubicBezTo>
                  <a:pt x="3880066" y="1444637"/>
                  <a:pt x="2250051" y="660920"/>
                  <a:pt x="518426" y="144676"/>
                </a:cubicBezTo>
                <a:close/>
              </a:path>
            </a:pathLst>
          </a:custGeom>
          <a:solidFill>
            <a:srgbClr val="053264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7201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hidden">
          <a:xfrm>
            <a:off x="0" y="0"/>
            <a:ext cx="54863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060742"/>
            <a:ext cx="4114800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50883"/>
            <a:ext cx="4114800" cy="1169551"/>
          </a:xfrm>
        </p:spPr>
        <p:txBody>
          <a:bodyPr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-36052" y="457200"/>
            <a:ext cx="1618488" cy="455883"/>
          </a:xfrm>
          <a:solidFill>
            <a:schemeClr val="bg2"/>
          </a:solidFill>
          <a:ln w="12700">
            <a:solidFill>
              <a:srgbClr val="B9E0F7">
                <a:alpha val="50000"/>
              </a:srgbClr>
            </a:solidFill>
            <a:round/>
            <a:headEnd/>
            <a:tailEnd/>
          </a:ln>
        </p:spPr>
        <p:txBody>
          <a:bodyPr wrap="square" lIns="0" tIns="45720" rIns="182880" bIns="4572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000" b="0" smtClean="0">
                <a:solidFill>
                  <a:schemeClr val="accent4">
                    <a:lumMod val="20000"/>
                    <a:lumOff val="80000"/>
                  </a:schemeClr>
                </a:solidFill>
                <a:cs typeface="+mn-cs"/>
              </a:defRPr>
            </a:lvl1pPr>
            <a:lvl2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3pPr>
            <a:lvl4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4pPr>
            <a:lvl5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5pPr>
          </a:lstStyle>
          <a:p>
            <a:pPr marL="0" lvl="0" indent="0" eaLnBrk="0" hangingPunct="0"/>
            <a:r>
              <a:rPr lang="en-US" dirty="0" smtClean="0"/>
              <a:t>Text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0" y="5567249"/>
            <a:ext cx="54863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0" y="4204198"/>
            <a:ext cx="54863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1439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_User Screens">
    <p:bg>
      <p:bgPr>
        <a:gradFill flip="none" rotWithShape="1">
          <a:gsLst>
            <a:gs pos="0">
              <a:srgbClr val="19461E"/>
            </a:gs>
            <a:gs pos="100000">
              <a:srgbClr val="19461E"/>
            </a:gs>
            <a:gs pos="40000">
              <a:srgbClr val="288135"/>
            </a:gs>
            <a:gs pos="60000">
              <a:srgbClr val="28813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0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ltGray">
          <a:xfrm>
            <a:off x="-83730" y="-473908"/>
            <a:ext cx="4870424" cy="18996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eaLnBrk="0" hangingPunct="0"/>
            <a:r>
              <a:rPr lang="en-US" sz="11500" b="1" spc="-10" dirty="0" smtClean="0">
                <a:gradFill flip="none" rotWithShape="1">
                  <a:gsLst>
                    <a:gs pos="0">
                      <a:schemeClr val="accent4">
                        <a:alpha val="35000"/>
                      </a:schemeClr>
                    </a:gs>
                    <a:gs pos="95000">
                      <a:schemeClr val="accent4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10.1</a:t>
            </a:r>
            <a:endParaRPr lang="en-US" sz="9600" b="1" spc="-10" dirty="0" smtClean="0">
              <a:gradFill flip="none" rotWithShape="1">
                <a:gsLst>
                  <a:gs pos="0">
                    <a:schemeClr val="accent4">
                      <a:alpha val="35000"/>
                    </a:schemeClr>
                  </a:gs>
                  <a:gs pos="95000">
                    <a:schemeClr val="accent4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4"/>
            <a:ext cx="7772400" cy="369332"/>
          </a:xfrm>
        </p:spPr>
        <p:txBody>
          <a:bodyPr wrap="square">
            <a:sp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097280"/>
            <a:ext cx="77724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73152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6177085"/>
            <a:ext cx="77724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27807348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1990427"/>
            <a:ext cx="7775575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467754"/>
            <a:ext cx="7775575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63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1719386"/>
            <a:ext cx="5486400" cy="1367692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683197"/>
            <a:ext cx="54864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598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5716588"/>
            <a:ext cx="9144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041067"/>
            <a:ext cx="4568371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710193" y="5934015"/>
            <a:ext cx="29718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4863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3430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594360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77724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489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77724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029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ri-10GlobeLogo_TagLockup4Lg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68810" y="2205645"/>
            <a:ext cx="4206380" cy="24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1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1243584"/>
            <a:ext cx="7315200" cy="347472"/>
          </a:xfrm>
        </p:spPr>
        <p:txBody>
          <a:bodyPr anchor="t"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Click to edit Subtitle (optional)</a:t>
            </a:r>
            <a:endParaRPr lang="nl-NL" noProof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914400" y="722377"/>
            <a:ext cx="7315200" cy="4846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l-NL" noProof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94298"/>
          </a:xfrm>
          <a:prstGeom prst="rect">
            <a:avLst/>
          </a:prstGeom>
          <a:solidFill>
            <a:srgbClr val="007AC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b="1" dirty="0">
              <a:solidFill>
                <a:schemeClr val="accent4">
                  <a:lumMod val="75000"/>
                </a:schemeClr>
              </a:solidFill>
              <a:effectLst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-3266" y="6553200"/>
            <a:ext cx="8661491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0237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2" y="1828800"/>
            <a:ext cx="7315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598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1243584"/>
            <a:ext cx="7315200" cy="347472"/>
          </a:xfrm>
        </p:spPr>
        <p:txBody>
          <a:bodyPr anchor="t">
            <a:no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 smtClean="0"/>
              <a:t>Click to edit Subtitle (optional)</a:t>
            </a:r>
            <a:endParaRPr lang="nl-NL" noProof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914400" y="722377"/>
            <a:ext cx="7315200" cy="4846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nl-NL" noProof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94298"/>
          </a:xfrm>
          <a:prstGeom prst="rect">
            <a:avLst/>
          </a:prstGeom>
          <a:solidFill>
            <a:srgbClr val="007AC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b="1" dirty="0">
              <a:solidFill>
                <a:schemeClr val="accent4">
                  <a:lumMod val="75000"/>
                </a:schemeClr>
              </a:solidFill>
              <a:effectLst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-3266" y="6553200"/>
            <a:ext cx="8661491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76250" y="1655762"/>
            <a:ext cx="4038600" cy="4525963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</a:defRPr>
            </a:lvl1pPr>
            <a:lvl2pPr>
              <a:defRPr sz="1800" b="0">
                <a:solidFill>
                  <a:schemeClr val="bg1"/>
                </a:solidFill>
              </a:defRPr>
            </a:lvl2pPr>
            <a:lvl3pPr>
              <a:defRPr sz="16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55762"/>
            <a:ext cx="4038600" cy="45259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b="0" dirty="0" smtClean="0">
                <a:solidFill>
                  <a:schemeClr val="bg1"/>
                </a:solidFill>
              </a:defRPr>
            </a:lvl1pPr>
            <a:lvl2pPr>
              <a:defRPr lang="en-US" sz="1800" b="0" dirty="0" smtClean="0">
                <a:solidFill>
                  <a:schemeClr val="bg1"/>
                </a:solidFill>
              </a:defRPr>
            </a:lvl2pPr>
            <a:lvl3pPr>
              <a:defRPr lang="en-US" sz="1600" b="0" dirty="0" smtClean="0">
                <a:solidFill>
                  <a:schemeClr val="bg1"/>
                </a:solidFill>
              </a:defRPr>
            </a:lvl3pPr>
            <a:lvl4pPr>
              <a:defRPr lang="en-US" b="0" dirty="0" smtClean="0">
                <a:solidFill>
                  <a:schemeClr val="bg1"/>
                </a:solidFill>
              </a:defRPr>
            </a:lvl4pPr>
            <a:lvl5pPr>
              <a:defRPr lang="nl-NL" b="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2492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gradFill flip="none" rotWithShape="1">
          <a:gsLst>
            <a:gs pos="55000">
              <a:srgbClr val="D9D9D9"/>
            </a:gs>
            <a:gs pos="100000">
              <a:srgbClr val="91BED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374835" y="2428193"/>
            <a:ext cx="6394330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371600" y="3465218"/>
            <a:ext cx="6400800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4" y="365138"/>
            <a:ext cx="2168930" cy="9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96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2" y="1828800"/>
            <a:ext cx="7315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553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097280"/>
            <a:ext cx="77724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682AA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73152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1109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7772400" cy="369332"/>
          </a:xfr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7315200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6177085"/>
            <a:ext cx="77724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rgbClr val="4682AA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183390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777240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7315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48827" y="1514615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280"/>
            <a:ext cx="7772400" cy="246221"/>
          </a:xfrm>
        </p:spPr>
        <p:txBody>
          <a:bodyPr vert="horz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4682AA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7772400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rgbClr val="4682AA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948129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6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146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887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0" y="0"/>
            <a:ext cx="5486399" cy="6858000"/>
          </a:xfrm>
          <a:prstGeom prst="rect">
            <a:avLst/>
          </a:prstGeom>
          <a:solidFill>
            <a:srgbClr val="4682A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060742"/>
            <a:ext cx="4114800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50883"/>
            <a:ext cx="4114800" cy="1169551"/>
          </a:xfrm>
        </p:spPr>
        <p:txBody>
          <a:bodyPr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486400" y="0"/>
            <a:ext cx="3657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199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097280"/>
            <a:ext cx="77724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73152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6716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5486399" cy="6858000"/>
          </a:xfrm>
          <a:prstGeom prst="rect">
            <a:avLst/>
          </a:prstGeom>
          <a:solidFill>
            <a:srgbClr val="4682A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060742"/>
            <a:ext cx="4114800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50883"/>
            <a:ext cx="4114800" cy="1169551"/>
          </a:xfrm>
        </p:spPr>
        <p:txBody>
          <a:bodyPr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486400" y="0"/>
            <a:ext cx="3657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-36052" y="457200"/>
            <a:ext cx="1618488" cy="455883"/>
          </a:xfrm>
          <a:solidFill>
            <a:srgbClr val="005C91"/>
          </a:solidFill>
          <a:ln w="12700">
            <a:solidFill>
              <a:srgbClr val="B9E0F7">
                <a:alpha val="50000"/>
              </a:srgbClr>
            </a:solidFill>
            <a:round/>
            <a:headEnd/>
            <a:tailEnd/>
          </a:ln>
        </p:spPr>
        <p:txBody>
          <a:bodyPr wrap="square" lIns="0" tIns="45720" rIns="182880" bIns="4572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000" b="0" smtClean="0">
                <a:solidFill>
                  <a:schemeClr val="accent4">
                    <a:lumMod val="20000"/>
                    <a:lumOff val="80000"/>
                  </a:schemeClr>
                </a:solidFill>
                <a:cs typeface="+mn-cs"/>
              </a:defRPr>
            </a:lvl1pPr>
            <a:lvl2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3pPr>
            <a:lvl4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4pPr>
            <a:lvl5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5pPr>
          </a:lstStyle>
          <a:p>
            <a:pPr marL="0" lvl="0" indent="0" eaLnBrk="0" hangingPunct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4722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User Screens">
    <p:bg>
      <p:bgPr>
        <a:gradFill flip="none" rotWithShape="1">
          <a:gsLst>
            <a:gs pos="0">
              <a:srgbClr val="176189"/>
            </a:gs>
            <a:gs pos="100000">
              <a:srgbClr val="176189"/>
            </a:gs>
            <a:gs pos="40000">
              <a:srgbClr val="4682AA"/>
            </a:gs>
            <a:gs pos="70000">
              <a:srgbClr val="4682A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45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ltGray">
          <a:xfrm>
            <a:off x="-83730" y="-473908"/>
            <a:ext cx="4870424" cy="18996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eaLnBrk="0" hangingPunct="0"/>
            <a:r>
              <a:rPr lang="en-US" sz="11500" b="1" spc="-10" dirty="0" smtClean="0">
                <a:gradFill flip="none" rotWithShape="1">
                  <a:gsLst>
                    <a:gs pos="0">
                      <a:schemeClr val="accent4">
                        <a:alpha val="35000"/>
                      </a:schemeClr>
                    </a:gs>
                    <a:gs pos="95000">
                      <a:schemeClr val="accent4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10.1</a:t>
            </a:r>
            <a:endParaRPr lang="en-US" sz="9600" b="1" spc="-10" dirty="0" smtClean="0">
              <a:gradFill flip="none" rotWithShape="1">
                <a:gsLst>
                  <a:gs pos="0">
                    <a:schemeClr val="accent4">
                      <a:alpha val="35000"/>
                    </a:schemeClr>
                  </a:gs>
                  <a:gs pos="95000">
                    <a:schemeClr val="accent4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4"/>
            <a:ext cx="7772400" cy="369332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097280"/>
            <a:ext cx="77724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682AA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73152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6177085"/>
            <a:ext cx="77724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rgbClr val="4682AA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26657817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1990427"/>
            <a:ext cx="7775575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467754"/>
            <a:ext cx="7775575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rgbClr val="4682AA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64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13" y="1719386"/>
            <a:ext cx="5486400" cy="1367692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3683197"/>
            <a:ext cx="54864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4682AA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916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5716588"/>
            <a:ext cx="9144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041067"/>
            <a:ext cx="4568371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710193" y="5934015"/>
            <a:ext cx="29718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4863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4373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594360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77724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604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77724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47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 bwMode="ltGray">
      <p:bgPr>
        <a:gradFill flip="none" rotWithShape="1">
          <a:gsLst>
            <a:gs pos="55000">
              <a:srgbClr val="D9D9D9"/>
            </a:gs>
            <a:gs pos="100000">
              <a:srgbClr val="91BED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68810" y="2205645"/>
            <a:ext cx="4206379" cy="24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03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7772400" cy="369332"/>
          </a:xfr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7315200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6177085"/>
            <a:ext cx="77724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11617606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777240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73152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2306" y="1514615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280"/>
            <a:ext cx="7772400" cy="246221"/>
          </a:xfrm>
        </p:spPr>
        <p:txBody>
          <a:bodyPr vert="horz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5474" y="6349730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7772400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12359020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29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80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272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54863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3060742"/>
            <a:ext cx="4114800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50883"/>
            <a:ext cx="4114800" cy="1169551"/>
          </a:xfrm>
        </p:spPr>
        <p:txBody>
          <a:bodyPr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486400" y="0"/>
            <a:ext cx="3657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/>
          <p:nvPr/>
        </p:nvSpPr>
        <p:spPr bwMode="ltGray">
          <a:xfrm>
            <a:off x="0" y="5567249"/>
            <a:ext cx="54863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2"/>
          <p:cNvSpPr/>
          <p:nvPr/>
        </p:nvSpPr>
        <p:spPr bwMode="ltGray">
          <a:xfrm>
            <a:off x="0" y="4204198"/>
            <a:ext cx="54863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0998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7772400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73152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763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54" r:id="rId1"/>
    <p:sldLayoutId id="2147485555" r:id="rId2"/>
    <p:sldLayoutId id="2147485556" r:id="rId3"/>
    <p:sldLayoutId id="2147485557" r:id="rId4"/>
    <p:sldLayoutId id="2147485558" r:id="rId5"/>
    <p:sldLayoutId id="2147485559" r:id="rId6"/>
    <p:sldLayoutId id="2147485560" r:id="rId7"/>
    <p:sldLayoutId id="2147485561" r:id="rId8"/>
    <p:sldLayoutId id="2147485562" r:id="rId9"/>
    <p:sldLayoutId id="2147485563" r:id="rId10"/>
    <p:sldLayoutId id="2147485564" r:id="rId11"/>
    <p:sldLayoutId id="2147485565" r:id="rId12"/>
    <p:sldLayoutId id="2147485566" r:id="rId13"/>
    <p:sldLayoutId id="2147485567" r:id="rId14"/>
    <p:sldLayoutId id="2147485568" r:id="rId15"/>
    <p:sldLayoutId id="2147485569" r:id="rId16"/>
    <p:sldLayoutId id="2147485570" r:id="rId17"/>
    <p:sldLayoutId id="2147485571" r:id="rId18"/>
    <p:sldLayoutId id="2147485548" r:id="rId19"/>
    <p:sldLayoutId id="2147485549" r:id="rId20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5000">
              <a:srgbClr val="D9D9D9"/>
            </a:gs>
            <a:gs pos="100000">
              <a:srgbClr val="91BED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7772400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73152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265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81" r:id="rId2"/>
    <p:sldLayoutId id="2147485582" r:id="rId3"/>
    <p:sldLayoutId id="2147485583" r:id="rId4"/>
    <p:sldLayoutId id="2147485584" r:id="rId5"/>
    <p:sldLayoutId id="2147485585" r:id="rId6"/>
    <p:sldLayoutId id="2147485586" r:id="rId7"/>
    <p:sldLayoutId id="2147485587" r:id="rId8"/>
    <p:sldLayoutId id="2147485588" r:id="rId9"/>
    <p:sldLayoutId id="2147485589" r:id="rId10"/>
    <p:sldLayoutId id="2147485590" r:id="rId11"/>
    <p:sldLayoutId id="2147485591" r:id="rId12"/>
    <p:sldLayoutId id="2147485592" r:id="rId13"/>
    <p:sldLayoutId id="2147485593" r:id="rId14"/>
    <p:sldLayoutId id="2147485594" r:id="rId15"/>
    <p:sldLayoutId id="2147485595" r:id="rId16"/>
    <p:sldLayoutId id="2147485596" r:id="rId17"/>
    <p:sldLayoutId id="2147485597" r:id="rId18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4682AA"/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4682AA"/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4682AA"/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Q6LtrzHVX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overheid.maps.arcgis.com/apps/StorytellingTextLegend/index.html?appid=a790f1985e3c4eb7837d595992d1163f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D:\Business%20consultancy\Ministerie%20van%20I&amp;M\KNMI\social%20media\2171-real_dash_time-social-information_960.mp4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79520" cy="568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62400" y="463226"/>
            <a:ext cx="4709160" cy="392589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baseline="0">
                <a:solidFill>
                  <a:srgbClr val="404040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‘how can citizens (e.g. cyclist) provide information about the infrastructure facilitates in the Netherlands without significant extra effort and without endangering their safety’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www.ask-cs.nl/documents/10180/21805/Logo%20Rijkswaterstaat%20940x198.png?t=1354284871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19" y="5758218"/>
            <a:ext cx="2340895" cy="4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33" y="6251300"/>
            <a:ext cx="2314867" cy="45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743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Unrealistic solutions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94" y="332996"/>
            <a:ext cx="7445828" cy="523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6095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/ Paradigm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1"/>
          </p:nvPr>
        </p:nvSpPr>
        <p:spPr>
          <a:xfrm>
            <a:off x="5725433" y="5918775"/>
            <a:ext cx="2971800" cy="671304"/>
          </a:xfrm>
        </p:spPr>
        <p:txBody>
          <a:bodyPr/>
          <a:lstStyle/>
          <a:p>
            <a:r>
              <a:rPr lang="en-US" dirty="0" smtClean="0"/>
              <a:t>Participation society</a:t>
            </a:r>
          </a:p>
          <a:p>
            <a:r>
              <a:rPr lang="en-US" dirty="0" smtClean="0"/>
              <a:t>Safe transport</a:t>
            </a:r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92344"/>
            <a:ext cx="7886700" cy="3910965"/>
          </a:xfrm>
          <a:prstGeom prst="rect">
            <a:avLst/>
          </a:prstGeom>
        </p:spPr>
        <p:txBody>
          <a:bodyPr>
            <a:norm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dirty="0" err="1" smtClean="0"/>
              <a:t>Campagnes</a:t>
            </a:r>
            <a:endParaRPr lang="en-GB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Participation				</a:t>
            </a:r>
            <a:r>
              <a:rPr lang="en-GB" dirty="0" err="1" smtClean="0"/>
              <a:t>vs</a:t>
            </a:r>
            <a:r>
              <a:rPr lang="en-GB" dirty="0" smtClean="0"/>
              <a:t>			Social Media and traffic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1" y="1870621"/>
            <a:ext cx="6412694" cy="369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40" y="1584579"/>
            <a:ext cx="2867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123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6" y="6041067"/>
            <a:ext cx="4768396" cy="457200"/>
          </a:xfrm>
        </p:spPr>
        <p:txBody>
          <a:bodyPr/>
          <a:lstStyle/>
          <a:p>
            <a:r>
              <a:rPr lang="en-US" dirty="0" smtClean="0"/>
              <a:t>Facts social media and safety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Source: VVN</a:t>
            </a:r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438275"/>
            <a:ext cx="7886700" cy="3910965"/>
          </a:xfrm>
          <a:prstGeom prst="rect">
            <a:avLst/>
          </a:prstGeom>
        </p:spPr>
        <p:txBody>
          <a:bodyPr>
            <a:norm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r>
              <a:rPr lang="nl-NL" b="0" dirty="0" smtClean="0"/>
              <a:t>4 </a:t>
            </a:r>
            <a:r>
              <a:rPr lang="nl-NL" b="0" dirty="0" err="1" smtClean="0"/>
              <a:t>million</a:t>
            </a:r>
            <a:r>
              <a:rPr lang="nl-NL" b="0" dirty="0" smtClean="0"/>
              <a:t> </a:t>
            </a:r>
            <a:r>
              <a:rPr lang="nl-NL" b="0" dirty="0" err="1" smtClean="0"/>
              <a:t>Dutchmen</a:t>
            </a:r>
            <a:r>
              <a:rPr lang="nl-NL" b="0" dirty="0"/>
              <a:t> </a:t>
            </a:r>
            <a:r>
              <a:rPr lang="nl-NL" b="0" dirty="0" smtClean="0"/>
              <a:t>(51% of </a:t>
            </a:r>
            <a:r>
              <a:rPr lang="nl-NL" b="0" dirty="0" err="1" smtClean="0"/>
              <a:t>smartphone</a:t>
            </a:r>
            <a:r>
              <a:rPr lang="nl-NL" b="0" dirty="0" smtClean="0"/>
              <a:t> users) </a:t>
            </a:r>
            <a:r>
              <a:rPr lang="nl-NL" b="0" dirty="0" err="1" smtClean="0"/>
              <a:t>use</a:t>
            </a:r>
            <a:r>
              <a:rPr lang="nl-NL" b="0" dirty="0" smtClean="0"/>
              <a:t> the </a:t>
            </a:r>
            <a:r>
              <a:rPr lang="nl-NL" b="0" dirty="0" err="1"/>
              <a:t>smartphone</a:t>
            </a:r>
            <a:r>
              <a:rPr lang="nl-NL" b="0" dirty="0"/>
              <a:t> </a:t>
            </a:r>
            <a:r>
              <a:rPr lang="nl-NL" b="0" dirty="0" err="1" smtClean="0"/>
              <a:t>during</a:t>
            </a:r>
            <a:r>
              <a:rPr lang="nl-NL" b="0" dirty="0" smtClean="0"/>
              <a:t> </a:t>
            </a:r>
            <a:r>
              <a:rPr lang="nl-NL" b="0" dirty="0" err="1" smtClean="0"/>
              <a:t>traffeling</a:t>
            </a:r>
            <a:r>
              <a:rPr lang="nl-NL" b="0" dirty="0" smtClean="0"/>
              <a:t> </a:t>
            </a:r>
            <a:r>
              <a:rPr lang="nl-NL" b="0" dirty="0" err="1" smtClean="0"/>
              <a:t>by</a:t>
            </a:r>
            <a:r>
              <a:rPr lang="nl-NL" b="0" dirty="0" smtClean="0"/>
              <a:t> </a:t>
            </a:r>
            <a:r>
              <a:rPr lang="nl-NL" b="0" dirty="0" err="1" smtClean="0"/>
              <a:t>car</a:t>
            </a:r>
            <a:r>
              <a:rPr lang="nl-NL" b="0" dirty="0" smtClean="0"/>
              <a:t> or public transportation.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nl-NL" b="0" dirty="0"/>
              <a:t>1</a:t>
            </a:r>
            <a:r>
              <a:rPr lang="nl-NL" b="0" dirty="0" smtClean="0"/>
              <a:t> of 3 </a:t>
            </a:r>
            <a:r>
              <a:rPr lang="nl-NL" b="0" dirty="0" err="1" smtClean="0"/>
              <a:t>uses</a:t>
            </a:r>
            <a:r>
              <a:rPr lang="nl-NL" b="0" dirty="0" smtClean="0"/>
              <a:t> </a:t>
            </a:r>
            <a:r>
              <a:rPr lang="nl-NL" b="0" dirty="0" err="1" smtClean="0"/>
              <a:t>smartphone</a:t>
            </a:r>
            <a:r>
              <a:rPr lang="nl-NL" b="0" dirty="0" smtClean="0"/>
              <a:t> </a:t>
            </a:r>
            <a:r>
              <a:rPr lang="nl-NL" b="0" dirty="0" err="1" smtClean="0"/>
              <a:t>while</a:t>
            </a:r>
            <a:r>
              <a:rPr lang="nl-NL" b="0" dirty="0" smtClean="0"/>
              <a:t> </a:t>
            </a:r>
            <a:r>
              <a:rPr lang="nl-NL" b="0" dirty="0" err="1" smtClean="0"/>
              <a:t>driving</a:t>
            </a:r>
            <a:r>
              <a:rPr lang="nl-NL" b="0" dirty="0" smtClean="0"/>
              <a:t> a </a:t>
            </a:r>
            <a:r>
              <a:rPr lang="nl-NL" b="0" dirty="0" err="1" smtClean="0"/>
              <a:t>car</a:t>
            </a:r>
            <a:r>
              <a:rPr lang="nl-NL" b="0" dirty="0" smtClean="0"/>
              <a:t>.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nl-NL" b="0" dirty="0" smtClean="0"/>
              <a:t>SWOV </a:t>
            </a:r>
            <a:r>
              <a:rPr lang="nl-NL" b="0" dirty="0" err="1" smtClean="0"/>
              <a:t>calculates</a:t>
            </a:r>
            <a:r>
              <a:rPr lang="nl-NL" b="0" dirty="0" smtClean="0"/>
              <a:t> </a:t>
            </a:r>
            <a:r>
              <a:rPr lang="nl-NL" b="0" dirty="0" err="1" smtClean="0"/>
              <a:t>use</a:t>
            </a:r>
            <a:r>
              <a:rPr lang="nl-NL" b="0" dirty="0" smtClean="0"/>
              <a:t> of </a:t>
            </a:r>
            <a:r>
              <a:rPr lang="nl-NL" b="0" dirty="0" err="1" smtClean="0"/>
              <a:t>smartphone</a:t>
            </a:r>
            <a:r>
              <a:rPr lang="nl-NL" b="0" dirty="0" smtClean="0"/>
              <a:t> </a:t>
            </a:r>
            <a:r>
              <a:rPr lang="nl-NL" b="0" dirty="0" err="1" smtClean="0"/>
              <a:t>result</a:t>
            </a:r>
            <a:r>
              <a:rPr lang="nl-NL" b="0" dirty="0" smtClean="0"/>
              <a:t> in dead </a:t>
            </a:r>
            <a:r>
              <a:rPr lang="nl-NL" b="0" dirty="0" err="1" smtClean="0"/>
              <a:t>for</a:t>
            </a:r>
            <a:r>
              <a:rPr lang="nl-NL" b="0" dirty="0" smtClean="0"/>
              <a:t> 30/40 </a:t>
            </a:r>
            <a:r>
              <a:rPr lang="nl-NL" b="0" dirty="0" err="1" smtClean="0"/>
              <a:t>people</a:t>
            </a:r>
            <a:r>
              <a:rPr lang="nl-NL" b="0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nl-NL" b="0" dirty="0" smtClean="0"/>
              <a:t>50% of Dutch </a:t>
            </a:r>
            <a:r>
              <a:rPr lang="nl-NL" b="0" dirty="0" err="1" smtClean="0"/>
              <a:t>bikers</a:t>
            </a:r>
            <a:r>
              <a:rPr lang="nl-NL" b="0" dirty="0" smtClean="0"/>
              <a:t> </a:t>
            </a:r>
            <a:r>
              <a:rPr lang="nl-NL" b="0" dirty="0" err="1" smtClean="0"/>
              <a:t>read</a:t>
            </a:r>
            <a:r>
              <a:rPr lang="nl-NL" b="0" dirty="0" smtClean="0"/>
              <a:t> </a:t>
            </a:r>
            <a:r>
              <a:rPr lang="nl-NL" b="0" dirty="0" err="1" smtClean="0"/>
              <a:t>social</a:t>
            </a:r>
            <a:r>
              <a:rPr lang="nl-NL" b="0" dirty="0" smtClean="0"/>
              <a:t> media </a:t>
            </a:r>
            <a:r>
              <a:rPr lang="nl-NL" b="0" dirty="0" err="1" smtClean="0"/>
              <a:t>message</a:t>
            </a:r>
            <a:r>
              <a:rPr lang="nl-NL" b="0" dirty="0" smtClean="0"/>
              <a:t> </a:t>
            </a:r>
            <a:r>
              <a:rPr lang="nl-NL" b="0" dirty="0" err="1" smtClean="0"/>
              <a:t>during</a:t>
            </a:r>
            <a:r>
              <a:rPr lang="nl-NL" b="0" dirty="0" smtClean="0"/>
              <a:t> </a:t>
            </a:r>
            <a:r>
              <a:rPr lang="nl-NL" b="0" dirty="0" err="1" smtClean="0"/>
              <a:t>biking</a:t>
            </a:r>
            <a:r>
              <a:rPr lang="nl-NL" b="0" dirty="0" smtClean="0"/>
              <a:t> </a:t>
            </a:r>
            <a:r>
              <a:rPr lang="nl-NL" b="0" dirty="0" err="1" smtClean="0"/>
              <a:t>and</a:t>
            </a:r>
            <a:r>
              <a:rPr lang="nl-NL" b="0" dirty="0" smtClean="0"/>
              <a:t> 35</a:t>
            </a:r>
            <a:r>
              <a:rPr lang="nl-NL" b="0" dirty="0"/>
              <a:t>% </a:t>
            </a:r>
            <a:r>
              <a:rPr lang="nl-NL" b="0" dirty="0" smtClean="0"/>
              <a:t>does </a:t>
            </a:r>
            <a:r>
              <a:rPr lang="nl-NL" b="0" dirty="0" err="1" smtClean="0"/>
              <a:t>send</a:t>
            </a:r>
            <a:r>
              <a:rPr lang="nl-NL" b="0" dirty="0" smtClean="0"/>
              <a:t> a </a:t>
            </a:r>
            <a:r>
              <a:rPr lang="nl-NL" b="0" dirty="0" err="1" smtClean="0"/>
              <a:t>message</a:t>
            </a:r>
            <a:endParaRPr lang="nl-NL" b="0" dirty="0" smtClean="0"/>
          </a:p>
          <a:p>
            <a:pPr>
              <a:lnSpc>
                <a:spcPct val="120000"/>
              </a:lnSpc>
            </a:pPr>
            <a:r>
              <a:rPr lang="en-US" b="0" dirty="0" smtClean="0"/>
              <a:t>1 of 10 accidents with bikes is due to smartphone use</a:t>
            </a:r>
            <a:endParaRPr lang="nl-NL" b="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6078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Social Media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Crowd sourced information</a:t>
            </a:r>
          </a:p>
          <a:p>
            <a:r>
              <a:rPr lang="en-US" dirty="0" err="1" smtClean="0">
                <a:hlinkClick r:id="rId2"/>
              </a:rPr>
              <a:t>Fietsersbond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6" y="433497"/>
            <a:ext cx="8602824" cy="498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868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analyses on data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Embed social information in maintenance processes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5" y="662472"/>
            <a:ext cx="8619191" cy="458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7155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Roamler</a:t>
            </a:r>
            <a:r>
              <a:rPr lang="en-US" dirty="0" smtClean="0"/>
              <a:t> comments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9" descr="image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3" y="930388"/>
            <a:ext cx="8145625" cy="423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773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social media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Crowdsourced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Twitter and </a:t>
            </a:r>
            <a:r>
              <a:rPr lang="en-US" dirty="0" err="1" smtClean="0"/>
              <a:t>Fietsersbond</a:t>
            </a:r>
            <a:endParaRPr lang="nl-NL" dirty="0"/>
          </a:p>
        </p:txBody>
      </p:sp>
      <p:pic>
        <p:nvPicPr>
          <p:cNvPr id="3074" name="Picture 2" descr="D:\Business consultancy\Rijkswaterstaat\Innovatieteam\fietsveiligheid\plaatjes\Fietsersveilighe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8" y="1043733"/>
            <a:ext cx="8565386" cy="41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29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social media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Movie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3" y="168017"/>
            <a:ext cx="8034628" cy="54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300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workshop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Safe Transport</a:t>
            </a:r>
          </a:p>
          <a:p>
            <a:r>
              <a:rPr lang="en-US" dirty="0" smtClean="0"/>
              <a:t>Public Involvement</a:t>
            </a:r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438275"/>
            <a:ext cx="7886700" cy="3910965"/>
          </a:xfrm>
          <a:prstGeom prst="rect">
            <a:avLst/>
          </a:prstGeom>
        </p:spPr>
        <p:txBody>
          <a:bodyPr>
            <a:norm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ct val="120000"/>
              </a:lnSpc>
              <a:buFontTx/>
              <a:buChar char="-"/>
            </a:pPr>
            <a:r>
              <a:rPr lang="en-GB" dirty="0" smtClean="0"/>
              <a:t>Find a creative solution </a:t>
            </a:r>
            <a:r>
              <a:rPr lang="en-GB" smtClean="0"/>
              <a:t>for biker participation </a:t>
            </a:r>
            <a:r>
              <a:rPr lang="en-GB" dirty="0" smtClean="0"/>
              <a:t>by social media, but ensure safety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GB" dirty="0" smtClean="0"/>
              <a:t>Stakeholders are civilians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GB" dirty="0" smtClean="0"/>
              <a:t>Use of </a:t>
            </a:r>
            <a:r>
              <a:rPr lang="en-GB" dirty="0"/>
              <a:t>common devices </a:t>
            </a:r>
            <a:r>
              <a:rPr lang="en-GB" dirty="0" smtClean="0"/>
              <a:t>(like </a:t>
            </a:r>
            <a:r>
              <a:rPr lang="en-GB" dirty="0"/>
              <a:t>smart </a:t>
            </a:r>
            <a:r>
              <a:rPr lang="en-GB" dirty="0" smtClean="0"/>
              <a:t>phones)</a:t>
            </a:r>
            <a:endParaRPr lang="en-GB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GB" dirty="0" smtClean="0"/>
              <a:t>Easy and user friendly 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20875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gray hyperlink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BFBFBF"/>
      </a:hlink>
      <a:folHlink>
        <a:srgbClr val="A0A0A0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sri_Corporate_Template_Light">
  <a:themeElements>
    <a:clrScheme name="Esri Branding Colors 2013_blue hyperlink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007AC2"/>
      </a:hlink>
      <a:folHlink>
        <a:srgbClr val="004575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7B5347E8668C4FA9C5E242443C40B7" ma:contentTypeVersion="0" ma:contentTypeDescription="Create a new document." ma:contentTypeScope="" ma:versionID="3dc0455af64025a25765e5f312df458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09dac28fc5287c06e27bd8f4536928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B039CFE-157B-4379-8F7D-7D7FD6D765CD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26F8EE1-F560-4123-900A-C8E5657385CF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B377F513-EB5D-47A6-92BC-8D9E307CF45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4F8914E-630B-42A9-946C-78D0FEB1996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8590158D-E3CC-4FF5-BFA3-19C7BEDE3162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010B92E-6D91-4A4D-9020-9EC7B3FC1E9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215B1F9B-9CB0-487F-9FD6-226BC3C8D2E1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A79C9F4-5313-4443-B5DC-EA541AC1F48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4F91A54-4255-4E95-98AF-02B2739EA925}">
  <ds:schemaRefs>
    <ds:schemaRef ds:uri="http://schemas.microsoft.com/sharepoint/v3/contenttype/forms"/>
  </ds:schemaRefs>
</ds:datastoreItem>
</file>

<file path=customXml/itemProps18.xml><?xml version="1.0" encoding="utf-8"?>
<ds:datastoreItem xmlns:ds="http://schemas.openxmlformats.org/officeDocument/2006/customXml" ds:itemID="{6EED7582-C293-4AC8-A0CF-789F3BABDD5D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19.xml><?xml version="1.0" encoding="utf-8"?>
<ds:datastoreItem xmlns:ds="http://schemas.openxmlformats.org/officeDocument/2006/customXml" ds:itemID="{F8236CF3-91BB-4854-887F-B4A36637974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894639A-661E-4D95-9BCD-DA9CB7CD6CF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F7DC81C-AF46-4641-A82D-D39DB0E9213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7DE487B-C8FC-484D-914B-3A1978DECE61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1CAFB37-0925-476E-AEAA-DF3B752D40D9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2EF188A-9B5D-40E6-9B07-31A63C9D1201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F8789C5-D924-410B-81E1-3E4B992F1DA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CD9E4C4-D244-417E-982C-743A2320C3D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F684CA21-EDC1-412C-A1F8-E1F85A2EAA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7A2EE2D3-2BF4-46E5-830F-4E88F1D0154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74D9C6F-D9FB-4D86-B497-28AC3682069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2FCF28E5-BF91-4FDE-941C-8EF4914EAE9D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8B14D0E-F2B2-4184-A364-DE9A9368068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7A5E768-5C7C-4A71-9E84-0CB9DC42E9E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6B2E443-DB49-4560-90DC-991D558D5E3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2013-04-22 Presentation NL</Template>
  <TotalTime>4666</TotalTime>
  <Words>219</Words>
  <Application>Microsoft Office PowerPoint</Application>
  <PresentationFormat>On-screen Show (4:3)</PresentationFormat>
  <Paragraphs>38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Esri_Corporate_Template</vt:lpstr>
      <vt:lpstr>Esri_Corporate_Template_Light</vt:lpstr>
      <vt:lpstr>Problem</vt:lpstr>
      <vt:lpstr>Policy / Paradigm</vt:lpstr>
      <vt:lpstr>Facts social media and safety</vt:lpstr>
      <vt:lpstr>Use of Social Media</vt:lpstr>
      <vt:lpstr>Intelligent analyses on data</vt:lpstr>
      <vt:lpstr>Roamler comments</vt:lpstr>
      <vt:lpstr>Use of social media</vt:lpstr>
      <vt:lpstr>Use of social media</vt:lpstr>
      <vt:lpstr>Goal of the workshop</vt:lpstr>
      <vt:lpstr>Unrealistic solutions</vt:lpstr>
    </vt:vector>
  </TitlesOfParts>
  <Company>ESRI Nederland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Visie ArcGIS Platform</dc:title>
  <dc:creator>Marcel de Rink</dc:creator>
  <cp:lastModifiedBy>Marcel de Rink</cp:lastModifiedBy>
  <cp:revision>135</cp:revision>
  <cp:lastPrinted>2013-10-03T10:20:39Z</cp:lastPrinted>
  <dcterms:created xsi:type="dcterms:W3CDTF">2013-07-02T07:20:46Z</dcterms:created>
  <dcterms:modified xsi:type="dcterms:W3CDTF">2013-11-11T10:31:27Z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0x010100837B5347E8668C4FA9C5E242443C40B7</vt:lpwstr>
  </property>
</Properties>
</file>